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61" r:id="rId4"/>
    <p:sldId id="264" r:id="rId5"/>
    <p:sldId id="262" r:id="rId6"/>
    <p:sldId id="267" r:id="rId7"/>
    <p:sldId id="266" r:id="rId8"/>
    <p:sldId id="271" r:id="rId9"/>
    <p:sldId id="280" r:id="rId10"/>
    <p:sldId id="274" r:id="rId11"/>
    <p:sldId id="275" r:id="rId12"/>
    <p:sldId id="276" r:id="rId13"/>
    <p:sldId id="279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>
    <p:extLst/>
  </p:cmAuthor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5"/>
    <p:restoredTop sz="94697"/>
  </p:normalViewPr>
  <p:slideViewPr>
    <p:cSldViewPr snapToGrid="0" snapToObjects="1">
      <p:cViewPr>
        <p:scale>
          <a:sx n="76" d="100"/>
          <a:sy n="76" d="100"/>
        </p:scale>
        <p:origin x="-630" y="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5/21/2020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6518" y="648301"/>
            <a:ext cx="11217499" cy="560153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>Design and prototyping of an application using a human-centered approach </a:t>
            </a:r>
          </a:p>
          <a:p>
            <a:pPr>
              <a:spcAft>
                <a:spcPts val="1200"/>
              </a:spcAft>
            </a:pPr>
            <a:endParaRPr lang="en-US" sz="3200" b="1" dirty="0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 dirty="0">
                <a:latin typeface="+mj-lt"/>
              </a:rPr>
              <a:t>Deliverable n. 1: Requirement Analysis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endParaRPr lang="en-US" sz="2800" b="1" dirty="0">
              <a:latin typeface="+mj-lt"/>
            </a:endParaRPr>
          </a:p>
          <a:p>
            <a:r>
              <a:rPr lang="en-US" sz="2400" b="1" dirty="0">
                <a:latin typeface="+mj-lt"/>
              </a:rPr>
              <a:t>Project Title:  </a:t>
            </a:r>
            <a:r>
              <a:rPr lang="en-US" sz="2400" dirty="0">
                <a:latin typeface="+mj-lt"/>
              </a:rPr>
              <a:t>XYZ an application for … </a:t>
            </a:r>
          </a:p>
          <a:p>
            <a:r>
              <a:rPr lang="en-US" sz="2400" b="1" dirty="0">
                <a:latin typeface="+mj-lt"/>
              </a:rPr>
              <a:t>Group: </a:t>
            </a:r>
            <a:r>
              <a:rPr lang="en-US" sz="2400" dirty="0">
                <a:latin typeface="+mj-lt"/>
              </a:rPr>
              <a:t>Alice, Bob &amp; Carol</a:t>
            </a:r>
            <a:endParaRPr lang="en-US" sz="2400" dirty="0">
              <a:highlight>
                <a:srgbClr val="FFFF00"/>
              </a:highlight>
              <a:latin typeface="+mj-lt"/>
            </a:endParaRPr>
          </a:p>
          <a:p>
            <a:r>
              <a:rPr lang="en-US" sz="2400" b="1" dirty="0">
                <a:latin typeface="+mj-lt"/>
              </a:rPr>
              <a:t>Lab Class: </a:t>
            </a:r>
            <a:r>
              <a:rPr lang="en-US" sz="2400" dirty="0">
                <a:latin typeface="+mj-lt"/>
              </a:rPr>
              <a:t>PX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endParaRPr lang="en-US" sz="28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27" y="4426181"/>
            <a:ext cx="2598759" cy="1560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tools used;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j-lt"/>
              </a:rPr>
              <a:t>Specify any libraries used;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Any specific hardware?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Platform Used for the Functional Prototype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943" y="3026842"/>
            <a:ext cx="1776086" cy="173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71" y="748740"/>
            <a:ext cx="1745371" cy="1652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70" y="1715832"/>
            <a:ext cx="2990001" cy="167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0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was the goal? What did you want to evaluate?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Which persona(s) and scenarios were addressed?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tasks were used?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How many participants and which profiles?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questionnaires where used?</a:t>
            </a: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results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Use charts or images to highlight main observations;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Present new features identified and changes you have (should) made after this evaluation.</a:t>
            </a:r>
          </a:p>
          <a:p>
            <a:pPr lvl="1"/>
            <a:endParaRPr lang="en-US" sz="2000" dirty="0"/>
          </a:p>
          <a:p>
            <a:pPr marL="800100" lvl="1" indent="-34290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User Evaluation of the Functional Prototype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2" name="Rectângulo 1"/>
          <p:cNvSpPr/>
          <p:nvPr/>
        </p:nvSpPr>
        <p:spPr>
          <a:xfrm>
            <a:off x="476518" y="5474232"/>
            <a:ext cx="42264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pt-PT" sz="2000" b="1" dirty="0">
                <a:latin typeface="+mj-lt"/>
              </a:rPr>
              <a:t>END OF 2nd DEVELOPMENT CYCLE!</a:t>
            </a: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389828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Demo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8AACF12-F561-1A4E-A85E-F8E98B68EAD8}"/>
              </a:ext>
            </a:extLst>
          </p:cNvPr>
          <p:cNvSpPr txBox="1"/>
          <p:nvPr/>
        </p:nvSpPr>
        <p:spPr>
          <a:xfrm>
            <a:off x="477837" y="1783684"/>
            <a:ext cx="526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93" y="885825"/>
            <a:ext cx="24574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116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905A5A2-8BBB-154E-95C9-CE8DFEE8E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267" t="10683" r="17083" b="12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were to continue the project, what would be the next steps?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1A604FF6-4CA6-8A44-A73A-30B622FC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45795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630236" y="5203307"/>
            <a:ext cx="777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(same effort or anything else?)  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87128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7764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To all participants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r>
              <a:rPr lang="pt-PT" sz="2000" dirty="0">
                <a:latin typeface="+mj-lt"/>
              </a:rPr>
              <a:t>(</a:t>
            </a:r>
            <a:r>
              <a:rPr lang="en-US" sz="2000" dirty="0">
                <a:latin typeface="+mj-lt"/>
              </a:rPr>
              <a:t>This template is based on a template produced by </a:t>
            </a:r>
            <a:r>
              <a:rPr lang="pt-PT" sz="2000" dirty="0">
                <a:latin typeface="+mj-lt"/>
              </a:rPr>
              <a:t>Bernardo Marques)</a:t>
            </a: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Acknowledgments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8123CB26-77A6-0847-9E7E-0D226A3E799F}"/>
              </a:ext>
            </a:extLst>
          </p:cNvPr>
          <p:cNvSpPr txBox="1">
            <a:spLocks noChangeArrowheads="1"/>
          </p:cNvSpPr>
          <p:nvPr/>
        </p:nvSpPr>
        <p:spPr>
          <a:xfrm>
            <a:off x="582930" y="4082171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/>
              <a:t>Effort of each group member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630236" y="4827527"/>
            <a:ext cx="7776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(same effort or anything else?)  </a:t>
            </a:r>
          </a:p>
        </p:txBody>
      </p:sp>
      <p:sp>
        <p:nvSpPr>
          <p:cNvPr id="14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382424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652303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Brief contextualization / motivation.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Why this project?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Relation to other courses? (e.g. Data Bases, Project…)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Personal Interest? Elaborate.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….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1691C457-C628-2749-9A63-2C7FDE4A7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97972"/>
            <a:ext cx="65230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high-level goals.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expected outcomes?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are the benefits?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xmlns="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6"/>
            <a:ext cx="73088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Select 1 or 2 main target users;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the corresponding personas: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name, gender, age, profession, background, main motivations, goals and needs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Do not include too much detail.</a:t>
            </a:r>
          </a:p>
          <a:p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AA56299-6EE6-7F41-948F-884B3199B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987" y="1433281"/>
            <a:ext cx="3175000" cy="152400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Personas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8736646C-38E8-5E47-A075-5FCAA762E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9405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context of use through 1 or 2 main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short concepts or descriptions of how users (personas) will use the application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not </a:t>
            </a:r>
            <a:r>
              <a:rPr lang="en-US" sz="2000" dirty="0" smtClean="0">
                <a:latin typeface="+mj-lt"/>
              </a:rPr>
              <a:t>go </a:t>
            </a:r>
            <a:r>
              <a:rPr lang="en-US" sz="2000" dirty="0">
                <a:latin typeface="+mj-lt"/>
              </a:rPr>
              <a:t>into too much detail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Scenarios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34" y="3135154"/>
            <a:ext cx="3440155" cy="26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For each scenario indicate the main tasks that users will perform using the application;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Identify relevant issues of the context of use, if necessary (e.g. mobile usage, noise, dust, stress level, etc.);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Which tasks will become easier using the application (taking advantage of the </a:t>
            </a:r>
            <a:r>
              <a:rPr lang="en-US" sz="2000" dirty="0" smtClean="0">
                <a:latin typeface="+mj-lt"/>
              </a:rPr>
              <a:t>new </a:t>
            </a:r>
            <a:r>
              <a:rPr lang="en-US" sz="2000" dirty="0">
                <a:latin typeface="+mj-lt"/>
              </a:rPr>
              <a:t>capacities) and how </a:t>
            </a:r>
            <a:r>
              <a:rPr lang="en-US" sz="2000" dirty="0">
                <a:latin typeface="+mj-lt"/>
              </a:rPr>
              <a:t>they are performed currently (without the application)?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Include the decomposition of the main task.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Tasks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5368252F-A924-3E48-9F46-357A553A7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85213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Define a set of requirements (non-functional, functional, …) based on the objectives and personas: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Non-functional requirements </a:t>
            </a:r>
            <a:r>
              <a:rPr lang="en-US" sz="2000" dirty="0">
                <a:effectLst/>
                <a:latin typeface="+mj-lt"/>
              </a:rPr>
              <a:t>– specify the main usability requirements </a:t>
            </a:r>
          </a:p>
          <a:p>
            <a:pPr lvl="1"/>
            <a:r>
              <a:rPr lang="pt-PT" sz="2000" dirty="0">
                <a:latin typeface="+mj-lt"/>
              </a:rPr>
              <a:t>				(</a:t>
            </a:r>
            <a:r>
              <a:rPr lang="en-US" sz="2000" dirty="0">
                <a:latin typeface="+mj-lt"/>
              </a:rPr>
              <a:t>ease of learn or ease of use</a:t>
            </a:r>
            <a:r>
              <a:rPr lang="pt-PT" sz="2000" dirty="0">
                <a:latin typeface="+mj-lt"/>
              </a:rPr>
              <a:t>? …) </a:t>
            </a:r>
            <a:r>
              <a:rPr lang="en-US" sz="2000" dirty="0">
                <a:latin typeface="+mj-lt"/>
              </a:rPr>
              <a:t>and other 					that would be the most relevant (privacy, …);</a:t>
            </a:r>
            <a:endParaRPr lang="en-US" sz="2000" dirty="0">
              <a:effectLst/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50B400"/>
                </a:solidFill>
                <a:effectLst/>
                <a:latin typeface="+mj-lt"/>
              </a:rPr>
              <a:t>Functional Requirements </a:t>
            </a:r>
            <a:r>
              <a:rPr lang="en-US" sz="2000" dirty="0">
                <a:effectLst/>
                <a:latin typeface="+mj-lt"/>
              </a:rPr>
              <a:t>-  specify the main functionality the application 	 				should support.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- 2019-2020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Requirements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7" y="1783684"/>
            <a:ext cx="58488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Paper or digital prototype</a:t>
            </a:r>
            <a:r>
              <a:rPr lang="pt-PT" sz="2000" dirty="0">
                <a:latin typeface="+mj-lt"/>
              </a:rPr>
              <a:t>?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features of your solution according to your pre-defined list of requirements;</a:t>
            </a: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 images and/or videos to contextualize.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 dirty="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xmlns="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Low Fidelity Prototype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7BEAC418-ECB8-9F48-BE87-25E2BD3D7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15" y="0"/>
            <a:ext cx="2149603" cy="357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047" y="3671338"/>
            <a:ext cx="4216574" cy="2382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xmlns="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103590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method used.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did you want to evaluate?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Which personas and scenarios were addressed?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What tasks were used?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How many participants and which profiles?</a:t>
            </a:r>
          </a:p>
          <a:p>
            <a:pPr lvl="1"/>
            <a:endParaRPr lang="pt-PT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Present the main results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latin typeface="+mj-lt"/>
              </a:rPr>
              <a:t>Present new features identified and changes you may have made to the conceptual model.</a:t>
            </a:r>
          </a:p>
          <a:p>
            <a:pPr lvl="1"/>
            <a:endParaRPr lang="pt-PT" sz="2000" dirty="0">
              <a:latin typeface="+mj-lt"/>
            </a:endParaRPr>
          </a:p>
          <a:p>
            <a:pPr lvl="1"/>
            <a:r>
              <a:rPr lang="pt-PT" sz="2000" b="1" dirty="0">
                <a:latin typeface="+mj-lt"/>
              </a:rPr>
              <a:t>END OF 1st DEVELOPMENT CYCLE!</a:t>
            </a:r>
          </a:p>
          <a:p>
            <a:pPr lvl="1"/>
            <a:endParaRPr lang="en-US" sz="2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2">
            <a:extLst>
              <a:ext uri="{FF2B5EF4-FFF2-40B4-BE49-F238E27FC236}">
                <a16:creationId xmlns:a16="http://schemas.microsoft.com/office/drawing/2014/main" xmlns="" id="{069A5CC6-F1B7-A549-B9B3-8C107A825F25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LFP User Evaluation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E18E32C2-9443-1B4A-943F-DE250EF90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 dirty="0">
                <a:solidFill>
                  <a:srgbClr val="50B400"/>
                </a:solidFill>
              </a:rPr>
              <a:t>Insert project title here</a:t>
            </a:r>
          </a:p>
          <a:p>
            <a:endParaRPr lang="en-US" sz="2800" kern="0" dirty="0">
              <a:solidFill>
                <a:srgbClr val="50B4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F896A3A-A6DF-CC43-A309-24A62D921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6" r="11589"/>
          <a:stretch/>
        </p:blipFill>
        <p:spPr>
          <a:xfrm>
            <a:off x="8859204" y="1294758"/>
            <a:ext cx="2831356" cy="2681574"/>
          </a:xfrm>
          <a:prstGeom prst="rect">
            <a:avLst/>
          </a:prstGeom>
        </p:spPr>
      </p:pic>
      <p:sp>
        <p:nvSpPr>
          <p:cNvPr id="10" name="Foliennummernplatzhalter 1">
            <a:extLst>
              <a:ext uri="{FF2B5EF4-FFF2-40B4-BE49-F238E27FC236}">
                <a16:creationId xmlns:a16="http://schemas.microsoft.com/office/drawing/2014/main" xmlns="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385078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 dirty="0">
                <a:latin typeface="+mj-lt"/>
              </a:rPr>
              <a:t>HCI 2019-2020</a:t>
            </a:r>
          </a:p>
        </p:txBody>
      </p:sp>
    </p:spTree>
    <p:extLst>
      <p:ext uri="{BB962C8B-B14F-4D97-AF65-F5344CB8AC3E}">
        <p14:creationId xmlns:p14="http://schemas.microsoft.com/office/powerpoint/2010/main" val="3925378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591</Words>
  <Application>Microsoft Office PowerPoint</Application>
  <PresentationFormat>Personalizados</PresentationFormat>
  <Paragraphs>131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5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lastModifiedBy>bss-ieeta</cp:lastModifiedBy>
  <cp:revision>40</cp:revision>
  <dcterms:created xsi:type="dcterms:W3CDTF">2019-11-05T20:34:05Z</dcterms:created>
  <dcterms:modified xsi:type="dcterms:W3CDTF">2020-05-21T16:34:54Z</dcterms:modified>
</cp:coreProperties>
</file>